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70" r:id="rId2"/>
    <p:sldId id="256" r:id="rId3"/>
    <p:sldId id="257" r:id="rId4"/>
    <p:sldId id="258" r:id="rId5"/>
    <p:sldId id="259" r:id="rId6"/>
    <p:sldId id="260" r:id="rId7"/>
    <p:sldId id="261" r:id="rId8"/>
    <p:sldId id="262" r:id="rId9"/>
    <p:sldId id="269"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8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E365C-652B-4674-88F5-A62011B68CD9}" type="datetimeFigureOut">
              <a:rPr lang="en-US" smtClean="0"/>
              <a:pPr/>
              <a:t>4/20/2020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591C69-482C-43E7-B961-FF17986D77C2}" type="slidenum">
              <a:rPr lang="en-US" smtClean="0"/>
              <a:pPr/>
              <a:t>‹#›</a:t>
            </a:fld>
            <a:endParaRPr lang="en-US"/>
          </a:p>
        </p:txBody>
      </p:sp>
    </p:spTree>
    <p:extLst>
      <p:ext uri="{BB962C8B-B14F-4D97-AF65-F5344CB8AC3E}">
        <p14:creationId xmlns:p14="http://schemas.microsoft.com/office/powerpoint/2010/main" val="399520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591C69-482C-43E7-B961-FF17986D77C2}"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A76D1FE-82A2-45A0-983F-2B6D7E8D1AA9}" type="datetimeFigureOut">
              <a:rPr lang="en-US" smtClean="0"/>
              <a:pPr/>
              <a:t>4/20/2020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32CB6AD-9C00-49EB-A265-B7D32F87C79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6D1FE-82A2-45A0-983F-2B6D7E8D1AA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6D1FE-82A2-45A0-983F-2B6D7E8D1AA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6D1FE-82A2-45A0-983F-2B6D7E8D1AA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76D1FE-82A2-45A0-983F-2B6D7E8D1AA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32CB6AD-9C00-49EB-A265-B7D32F87C7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76D1FE-82A2-45A0-983F-2B6D7E8D1AA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76D1FE-82A2-45A0-983F-2B6D7E8D1AA9}"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76D1FE-82A2-45A0-983F-2B6D7E8D1AA9}"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6D1FE-82A2-45A0-983F-2B6D7E8D1AA9}"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76D1FE-82A2-45A0-983F-2B6D7E8D1AA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76D1FE-82A2-45A0-983F-2B6D7E8D1AA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2CB6AD-9C00-49EB-A265-B7D32F87C7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A76D1FE-82A2-45A0-983F-2B6D7E8D1AA9}" type="datetimeFigureOut">
              <a:rPr lang="en-US" smtClean="0"/>
              <a:pPr/>
              <a:t>4/20/2020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2CB6AD-9C00-49EB-A265-B7D32F87C79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pPr algn="l"/>
            <a:r>
              <a:rPr lang="en-US" dirty="0" smtClean="0">
                <a:solidFill>
                  <a:schemeClr val="bg2">
                    <a:lumMod val="10000"/>
                  </a:schemeClr>
                </a:solidFill>
              </a:rPr>
              <a:t>Subject: Audit</a:t>
            </a:r>
            <a:br>
              <a:rPr lang="en-US" dirty="0" smtClean="0">
                <a:solidFill>
                  <a:schemeClr val="bg2">
                    <a:lumMod val="10000"/>
                  </a:schemeClr>
                </a:solidFill>
              </a:rPr>
            </a:br>
            <a:r>
              <a:rPr lang="en-US" dirty="0" smtClean="0">
                <a:solidFill>
                  <a:schemeClr val="bg2">
                    <a:lumMod val="10000"/>
                  </a:schemeClr>
                </a:solidFill>
              </a:rPr>
              <a:t>Topic: Vouching of Cash Transactions </a:t>
            </a:r>
            <a:br>
              <a:rPr lang="en-US" dirty="0" smtClean="0">
                <a:solidFill>
                  <a:schemeClr val="bg2">
                    <a:lumMod val="10000"/>
                  </a:schemeClr>
                </a:solidFill>
              </a:rPr>
            </a:br>
            <a:r>
              <a:rPr lang="en-US" dirty="0" smtClean="0">
                <a:solidFill>
                  <a:schemeClr val="bg2">
                    <a:lumMod val="10000"/>
                  </a:schemeClr>
                </a:solidFill>
              </a:rPr>
              <a:t> Course: B.com Part-I (H)</a:t>
            </a:r>
            <a:br>
              <a:rPr lang="en-US" dirty="0" smtClean="0">
                <a:solidFill>
                  <a:schemeClr val="bg2">
                    <a:lumMod val="10000"/>
                  </a:schemeClr>
                </a:solidFill>
              </a:rPr>
            </a:br>
            <a:r>
              <a:rPr lang="en-US" dirty="0" smtClean="0">
                <a:solidFill>
                  <a:schemeClr val="bg2">
                    <a:lumMod val="10000"/>
                  </a:schemeClr>
                </a:solidFill>
              </a:rPr>
              <a:t>  Dr. </a:t>
            </a:r>
            <a:r>
              <a:rPr lang="en-US" dirty="0" err="1" smtClean="0">
                <a:solidFill>
                  <a:schemeClr val="bg2">
                    <a:lumMod val="10000"/>
                  </a:schemeClr>
                </a:solidFill>
              </a:rPr>
              <a:t>Ishtiaque</a:t>
            </a:r>
            <a:r>
              <a:rPr lang="en-US" dirty="0" smtClean="0">
                <a:solidFill>
                  <a:schemeClr val="bg2">
                    <a:lumMod val="10000"/>
                  </a:schemeClr>
                </a:solidFill>
              </a:rPr>
              <a:t> Ahmed </a:t>
            </a:r>
            <a:br>
              <a:rPr lang="en-US" dirty="0" smtClean="0">
                <a:solidFill>
                  <a:schemeClr val="bg2">
                    <a:lumMod val="10000"/>
                  </a:schemeClr>
                </a:solidFill>
              </a:rPr>
            </a:br>
            <a:r>
              <a:rPr lang="en-US" dirty="0" smtClean="0">
                <a:solidFill>
                  <a:schemeClr val="bg2">
                    <a:lumMod val="10000"/>
                  </a:schemeClr>
                </a:solidFill>
              </a:rPr>
              <a:t>  </a:t>
            </a:r>
            <a:r>
              <a:rPr lang="en-US" sz="2800" dirty="0" smtClean="0">
                <a:solidFill>
                  <a:schemeClr val="bg2">
                    <a:lumMod val="10000"/>
                  </a:schemeClr>
                </a:solidFill>
              </a:rPr>
              <a:t>Dept. of Commerce </a:t>
            </a:r>
            <a:br>
              <a:rPr lang="en-US" sz="2800" dirty="0" smtClean="0">
                <a:solidFill>
                  <a:schemeClr val="bg2">
                    <a:lumMod val="10000"/>
                  </a:schemeClr>
                </a:solidFill>
              </a:rPr>
            </a:br>
            <a:r>
              <a:rPr lang="en-US" sz="2800" dirty="0" smtClean="0">
                <a:solidFill>
                  <a:schemeClr val="bg2">
                    <a:lumMod val="10000"/>
                  </a:schemeClr>
                </a:solidFill>
              </a:rPr>
              <a:t>   </a:t>
            </a:r>
            <a:r>
              <a:rPr lang="en-US" sz="2800" dirty="0" err="1" smtClean="0">
                <a:solidFill>
                  <a:schemeClr val="bg2">
                    <a:lumMod val="10000"/>
                  </a:schemeClr>
                </a:solidFill>
              </a:rPr>
              <a:t>Purnea</a:t>
            </a:r>
            <a:r>
              <a:rPr lang="en-US" sz="2800" dirty="0" smtClean="0">
                <a:solidFill>
                  <a:schemeClr val="bg2">
                    <a:lumMod val="10000"/>
                  </a:schemeClr>
                </a:solidFill>
              </a:rPr>
              <a:t> College, </a:t>
            </a:r>
            <a:r>
              <a:rPr lang="en-US" sz="2800" dirty="0" err="1" smtClean="0">
                <a:solidFill>
                  <a:schemeClr val="bg2">
                    <a:lumMod val="10000"/>
                  </a:schemeClr>
                </a:solidFill>
              </a:rPr>
              <a:t>Purnia</a:t>
            </a:r>
            <a:r>
              <a:rPr lang="en-US" sz="2800" dirty="0" smtClean="0">
                <a:solidFill>
                  <a:schemeClr val="bg2">
                    <a:lumMod val="10000"/>
                  </a:schemeClr>
                </a:solidFill>
              </a:rPr>
              <a:t/>
            </a:r>
            <a:br>
              <a:rPr lang="en-US" sz="2800" dirty="0" smtClean="0">
                <a:solidFill>
                  <a:schemeClr val="bg2">
                    <a:lumMod val="10000"/>
                  </a:schemeClr>
                </a:solidFill>
              </a:rPr>
            </a:br>
            <a:r>
              <a:rPr lang="en-US" sz="2800" dirty="0" smtClean="0">
                <a:solidFill>
                  <a:schemeClr val="bg2">
                    <a:lumMod val="10000"/>
                  </a:schemeClr>
                </a:solidFill>
              </a:rPr>
              <a:t>   </a:t>
            </a:r>
            <a:r>
              <a:rPr lang="en-US" sz="2800" dirty="0" err="1" smtClean="0">
                <a:solidFill>
                  <a:schemeClr val="bg2">
                    <a:lumMod val="10000"/>
                  </a:schemeClr>
                </a:solidFill>
              </a:rPr>
              <a:t>Email:driahmedar@gmail.com</a:t>
            </a:r>
            <a:r>
              <a:rPr lang="en-US" dirty="0" smtClean="0">
                <a:solidFill>
                  <a:schemeClr val="bg2">
                    <a:lumMod val="10000"/>
                  </a:schemeClr>
                </a:solidFill>
              </a:rPr>
              <a:t/>
            </a:r>
            <a:br>
              <a:rPr lang="en-US" dirty="0" smtClean="0">
                <a:solidFill>
                  <a:schemeClr val="bg2">
                    <a:lumMod val="10000"/>
                  </a:schemeClr>
                </a:solidFill>
              </a:rPr>
            </a:br>
            <a:endParaRPr lang="en-US" dirty="0"/>
          </a:p>
        </p:txBody>
      </p:sp>
      <p:sp>
        <p:nvSpPr>
          <p:cNvPr id="3" name="Content Placeholder 2"/>
          <p:cNvSpPr>
            <a:spLocks noGrp="1"/>
          </p:cNvSpPr>
          <p:nvPr>
            <p:ph idx="1"/>
          </p:nvPr>
        </p:nvSpPr>
        <p:spPr>
          <a:xfrm>
            <a:off x="457200" y="5791200"/>
            <a:ext cx="8229600" cy="518160"/>
          </a:xfrm>
        </p:spPr>
        <p:txBody>
          <a:bodyPr/>
          <a:lstStyle/>
          <a:p>
            <a:r>
              <a:rPr lang="en-US" dirty="0" smtClean="0"/>
              <a:t>Dept of Commerce </a:t>
            </a:r>
            <a:r>
              <a:rPr lang="en-US" dirty="0" err="1" smtClean="0"/>
              <a:t>Purnea</a:t>
            </a:r>
            <a:r>
              <a:rPr lang="en-US" dirty="0" smtClean="0"/>
              <a:t> College </a:t>
            </a:r>
            <a:r>
              <a:rPr lang="en-US" dirty="0" err="1" smtClean="0"/>
              <a:t>Purnia</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sz="3600" dirty="0" smtClean="0">
                <a:solidFill>
                  <a:schemeClr val="bg1"/>
                </a:solidFill>
                <a:effectLst/>
              </a:rPr>
              <a:t>VOUCHING OF CASH PAYMENTS </a:t>
            </a:r>
            <a:br>
              <a:rPr lang="en-US" sz="3600" dirty="0" smtClean="0">
                <a:solidFill>
                  <a:schemeClr val="bg1"/>
                </a:solidFill>
                <a:effectLst/>
              </a:rPr>
            </a:br>
            <a:r>
              <a:rPr lang="en-US" sz="3600" b="0" dirty="0" smtClean="0">
                <a:solidFill>
                  <a:schemeClr val="bg1"/>
                </a:solidFill>
                <a:effectLst/>
              </a:rPr>
              <a:t>(credit side)</a:t>
            </a:r>
            <a:r>
              <a:rPr lang="en-US" sz="3600" dirty="0" smtClean="0">
                <a:solidFill>
                  <a:schemeClr val="bg1"/>
                </a:solidFill>
                <a:effectLst/>
              </a:rPr>
              <a:t/>
            </a:r>
            <a:br>
              <a:rPr lang="en-US" sz="3600" dirty="0" smtClean="0">
                <a:solidFill>
                  <a:schemeClr val="bg1"/>
                </a:solidFill>
                <a:effectLst/>
              </a:rPr>
            </a:br>
            <a:endParaRPr lang="en-US" sz="40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447800"/>
            <a:ext cx="9144000" cy="5638800"/>
          </a:xfrm>
        </p:spPr>
        <p:txBody>
          <a:bodyPr>
            <a:normAutofit/>
          </a:bodyPr>
          <a:lstStyle/>
          <a:p>
            <a:pPr>
              <a:buClr>
                <a:srgbClr val="FF0000"/>
              </a:buClr>
              <a:buSzPct val="86000"/>
              <a:buFont typeface="Wingdings" pitchFamily="2" charset="2"/>
              <a:buChar char="q"/>
            </a:pPr>
            <a:r>
              <a:rPr lang="en-US" sz="2000" b="1" dirty="0" smtClean="0">
                <a:solidFill>
                  <a:srgbClr val="0A1806"/>
                </a:solidFill>
              </a:rPr>
              <a:t>OPENING BALANCE :- </a:t>
            </a:r>
            <a:r>
              <a:rPr lang="en-US" sz="2000" dirty="0" smtClean="0">
                <a:solidFill>
                  <a:schemeClr val="bg1"/>
                </a:solidFill>
              </a:rPr>
              <a:t>Cash book may have credit balance in the bank column . This balance can be verified from the previous year`s balance sheet.</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dirty="0" smtClean="0">
                <a:solidFill>
                  <a:srgbClr val="0A1806"/>
                </a:solidFill>
              </a:rPr>
              <a:t>CASH PURCHASES :- </a:t>
            </a:r>
            <a:r>
              <a:rPr lang="en-US" sz="2000" dirty="0" smtClean="0">
                <a:solidFill>
                  <a:schemeClr val="bg1"/>
                </a:solidFill>
              </a:rPr>
              <a:t>It should be seen that goods purchased are actually received by the store-keeper . Cash memos can be compared with goods inward book to verify the goods received. Only the net amount should be entered in the books.</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dirty="0" smtClean="0">
                <a:solidFill>
                  <a:srgbClr val="0A1806"/>
                </a:solidFill>
              </a:rPr>
              <a:t>PAYMENT TO CREDITORS :- </a:t>
            </a:r>
            <a:r>
              <a:rPr lang="en-US" sz="2000" dirty="0" smtClean="0">
                <a:solidFill>
                  <a:schemeClr val="bg1"/>
                </a:solidFill>
              </a:rPr>
              <a:t>Payment to creditors should be examined with the receipts issued by the creditors. Receipts should indicate the purpose for which the payment has been made. If the payment is made in full and final settlement of account , the balance should be accounted for as discount received . Where the payment is made in excess of the bill, either the excess payment is in advance or the payment is made by mistake , which should be recovered back form the creditor.</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a:buClr>
                <a:srgbClr val="FF0000"/>
              </a:buClr>
              <a:buSzPct val="86000"/>
              <a:buFont typeface="Wingdings" pitchFamily="2" charset="2"/>
              <a:buChar char="q"/>
            </a:pPr>
            <a:r>
              <a:rPr lang="en-US" sz="2000" b="1" u="sng" dirty="0" smtClean="0">
                <a:solidFill>
                  <a:srgbClr val="0A1806"/>
                </a:solidFill>
              </a:rPr>
              <a:t>BILLS PAYABLE </a:t>
            </a:r>
            <a:r>
              <a:rPr lang="en-US" b="1" dirty="0" smtClean="0">
                <a:solidFill>
                  <a:srgbClr val="0A1806"/>
                </a:solidFill>
              </a:rPr>
              <a:t>:-</a:t>
            </a:r>
            <a:r>
              <a:rPr lang="en-US" sz="2000" dirty="0" smtClean="0">
                <a:solidFill>
                  <a:schemeClr val="bg1"/>
                </a:solidFill>
              </a:rPr>
              <a:t>Bills payable honoured on the date of maturity and are returned by the payee after receiving the payment . These bills should be cancelled after being paid. Bills payable paid can be vouched with bills book . If the payment is made by bank statement or pass book can be examined to verify the payment of bill. </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u="sng" dirty="0" smtClean="0">
                <a:solidFill>
                  <a:srgbClr val="0A1806"/>
                </a:solidFill>
              </a:rPr>
              <a:t>LOANS</a:t>
            </a:r>
            <a:r>
              <a:rPr lang="en-US" sz="2000" b="1" dirty="0" smtClean="0">
                <a:solidFill>
                  <a:srgbClr val="0A1806"/>
                </a:solidFill>
              </a:rPr>
              <a:t> :</a:t>
            </a:r>
            <a:r>
              <a:rPr lang="en-US" sz="2000" b="1" dirty="0" smtClean="0">
                <a:solidFill>
                  <a:schemeClr val="bg1"/>
                </a:solidFill>
              </a:rPr>
              <a:t>-</a:t>
            </a:r>
            <a:r>
              <a:rPr lang="en-US" sz="2000" dirty="0" smtClean="0">
                <a:solidFill>
                  <a:schemeClr val="bg1"/>
                </a:solidFill>
              </a:rPr>
              <a:t>Auditor should see that the loan voucher should be supported by the receipt given by the party . Further details regarding terms and conditions of loan can be verified from the loan agreement . It  should be seen that installments of loan along with interest are received in time . Mortgage deeds and other documents should also be examined.</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u="sng" dirty="0" smtClean="0">
                <a:solidFill>
                  <a:srgbClr val="0A1806"/>
                </a:solidFill>
              </a:rPr>
              <a:t>PURCHASE OF INVESTENTS </a:t>
            </a:r>
            <a:r>
              <a:rPr lang="en-US" sz="2000" b="1" dirty="0" smtClean="0">
                <a:solidFill>
                  <a:srgbClr val="0A1806"/>
                </a:solidFill>
              </a:rPr>
              <a:t>:- </a:t>
            </a:r>
            <a:r>
              <a:rPr lang="en-US" sz="2000" dirty="0" smtClean="0">
                <a:solidFill>
                  <a:schemeClr val="bg1"/>
                </a:solidFill>
              </a:rPr>
              <a:t>The auditor should compare the investment purchased with broker`s bought note. Physical verification of investment should be made . Investment must be in the name of the company . where the  investment are purchased at cum-interest price, interest included in the purchase price should be debited in the interest account and the balance in investment account . Later on when the interest is received on the investment , it should be credited in the interest account. </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Clr>
                <a:srgbClr val="FF0000"/>
              </a:buClr>
              <a:buSzPct val="86000"/>
              <a:buFont typeface="Wingdings" pitchFamily="2" charset="2"/>
              <a:buChar char="q"/>
            </a:pPr>
            <a:r>
              <a:rPr lang="en-US" sz="2000" b="1" dirty="0" smtClean="0">
                <a:solidFill>
                  <a:srgbClr val="0A1806"/>
                </a:solidFill>
              </a:rPr>
              <a:t>DIRECTOR`S FEES :-</a:t>
            </a:r>
            <a:r>
              <a:rPr lang="en-US" sz="2000" dirty="0" smtClean="0">
                <a:solidFill>
                  <a:schemeClr val="bg1"/>
                </a:solidFill>
              </a:rPr>
              <a:t>Director receive fees for attending board of directors meeting . Provisions for the payment of fees to directors is made in articles of associations. Director`s attendance register will provide the names of directors, who attended the board`s meetings . Director`s signatures on receiving fees are obtained on the receipt book and the signatures of directors attending the meeting . </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dirty="0" smtClean="0">
                <a:solidFill>
                  <a:srgbClr val="0A1806"/>
                </a:solidFill>
              </a:rPr>
              <a:t>INSURANCE PREMIUM </a:t>
            </a:r>
            <a:r>
              <a:rPr lang="en-US" sz="2000" b="1" dirty="0" smtClean="0">
                <a:solidFill>
                  <a:schemeClr val="bg1"/>
                </a:solidFill>
              </a:rPr>
              <a:t>:- </a:t>
            </a:r>
            <a:r>
              <a:rPr lang="en-US" sz="2000" dirty="0" smtClean="0">
                <a:solidFill>
                  <a:schemeClr val="bg1"/>
                </a:solidFill>
              </a:rPr>
              <a:t>auditor should examine the following for the vouching of the insurance premium . </a:t>
            </a:r>
          </a:p>
          <a:p>
            <a:pPr marL="594360" indent="-457200">
              <a:buClr>
                <a:srgbClr val="FF0000"/>
              </a:buClr>
              <a:buSzPct val="86000"/>
              <a:buFont typeface="+mj-lt"/>
              <a:buAutoNum type="alphaLcPeriod"/>
            </a:pPr>
            <a:r>
              <a:rPr lang="en-US" sz="2000" dirty="0" smtClean="0">
                <a:solidFill>
                  <a:schemeClr val="bg1"/>
                </a:solidFill>
              </a:rPr>
              <a:t>Insurance policy or the cover note issued by the insurance company. </a:t>
            </a:r>
          </a:p>
          <a:p>
            <a:pPr marL="594360" indent="-457200">
              <a:buClr>
                <a:srgbClr val="FF0000"/>
              </a:buClr>
              <a:buSzPct val="86000"/>
              <a:buFont typeface="+mj-lt"/>
              <a:buAutoNum type="alphaLcPeriod"/>
            </a:pPr>
            <a:r>
              <a:rPr lang="en-US" sz="2000" dirty="0" smtClean="0">
                <a:solidFill>
                  <a:schemeClr val="bg1"/>
                </a:solidFill>
              </a:rPr>
              <a:t>Insurance policies in case the policies are more than one . </a:t>
            </a:r>
          </a:p>
          <a:p>
            <a:pPr marL="594360" indent="-457200">
              <a:buClr>
                <a:srgbClr val="FF0000"/>
              </a:buClr>
              <a:buSzPct val="86000"/>
              <a:buFont typeface="+mj-lt"/>
              <a:buAutoNum type="alphaLcPeriod"/>
            </a:pPr>
            <a:r>
              <a:rPr lang="en-US" sz="2000" dirty="0" smtClean="0">
                <a:solidFill>
                  <a:schemeClr val="bg1"/>
                </a:solidFill>
              </a:rPr>
              <a:t>Insurance premium receipts .</a:t>
            </a:r>
          </a:p>
          <a:p>
            <a:pPr marL="594360" indent="-457200">
              <a:buClr>
                <a:srgbClr val="FF0000"/>
              </a:buClr>
              <a:buSzPct val="86000"/>
              <a:buNone/>
            </a:pPr>
            <a:endParaRPr lang="en-US" sz="2000" dirty="0" smtClean="0">
              <a:solidFill>
                <a:schemeClr val="bg1"/>
              </a:solidFill>
            </a:endParaRPr>
          </a:p>
          <a:p>
            <a:pPr marL="594360" indent="-457200">
              <a:buClr>
                <a:srgbClr val="FF0000"/>
              </a:buClr>
              <a:buSzPct val="86000"/>
              <a:buFont typeface="Wingdings" pitchFamily="2" charset="2"/>
              <a:buChar char="q"/>
            </a:pPr>
            <a:r>
              <a:rPr lang="en-US" sz="2000" b="1" dirty="0" smtClean="0">
                <a:solidFill>
                  <a:srgbClr val="0A1806"/>
                </a:solidFill>
              </a:rPr>
              <a:t>DIVIDENDS</a:t>
            </a:r>
            <a:r>
              <a:rPr lang="en-US" sz="2000" b="1" dirty="0" smtClean="0">
                <a:solidFill>
                  <a:schemeClr val="bg1"/>
                </a:solidFill>
              </a:rPr>
              <a:t> :-</a:t>
            </a:r>
            <a:r>
              <a:rPr lang="en-US" sz="2000" dirty="0" smtClean="0">
                <a:solidFill>
                  <a:schemeClr val="bg1"/>
                </a:solidFill>
              </a:rPr>
              <a:t>The payment of dividends on shares can be examined form the resolution passed at the board of directors meeting and the annual general meeting of the shareholders . Dividend warrants are issued to the shareholders which are paid through bank. A transfer is made to a special account opened for the purpose of dividend payments . The counterfoils of dividend warrant and the bank statement can be vouched for the payment of dividend.</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Clr>
                <a:srgbClr val="FF0000"/>
              </a:buClr>
              <a:buSzPct val="86000"/>
              <a:buFont typeface="Wingdings" pitchFamily="2" charset="2"/>
              <a:buChar char="q"/>
            </a:pPr>
            <a:r>
              <a:rPr lang="en-US" sz="2000" b="1" dirty="0" smtClean="0">
                <a:solidFill>
                  <a:srgbClr val="0A1806"/>
                </a:solidFill>
              </a:rPr>
              <a:t>INCOME TAX </a:t>
            </a:r>
            <a:r>
              <a:rPr lang="en-US" sz="2000" b="1" dirty="0" smtClean="0">
                <a:solidFill>
                  <a:schemeClr val="bg1"/>
                </a:solidFill>
              </a:rPr>
              <a:t>:- </a:t>
            </a:r>
            <a:r>
              <a:rPr lang="en-US" sz="2000" dirty="0" smtClean="0">
                <a:solidFill>
                  <a:schemeClr val="bg1"/>
                </a:solidFill>
              </a:rPr>
              <a:t>The payment of income tax can be verified from the demand notice and receipted challans . The auditor should see that proper entries are made in the accounts keeping in view advance tax, previous year`s tax, and current year	`s tax payments . If the penalty is also paid , separate entry shall be made in the concerned account .</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dirty="0" smtClean="0">
                <a:solidFill>
                  <a:srgbClr val="0A1806"/>
                </a:solidFill>
              </a:rPr>
              <a:t>EXCISE DUTY :-</a:t>
            </a:r>
            <a:r>
              <a:rPr lang="en-US" sz="2000" dirty="0" smtClean="0">
                <a:solidFill>
                  <a:schemeClr val="bg1"/>
                </a:solidFill>
              </a:rPr>
              <a:t>In certain manufacturing organizations , excise duty is payable to the government. Goods can be cleared only if excise duty is paid. The auditor should verify the payment of excise duty from receipts and entries made in excise records . The payment of excise duty shall be sanctioned by a responsible officer. The calculations of excise duty shall be made at the rates prescribed by the government. </a:t>
            </a:r>
          </a:p>
          <a:p>
            <a:pPr>
              <a:buClr>
                <a:srgbClr val="FF0000"/>
              </a:buClr>
              <a:buSzPct val="86000"/>
              <a:buNone/>
            </a:pPr>
            <a:endParaRPr lang="en-US" sz="2000" dirty="0" smtClean="0">
              <a:solidFill>
                <a:schemeClr val="bg1"/>
              </a:solidFill>
            </a:endParaRPr>
          </a:p>
          <a:p>
            <a:pPr>
              <a:buClr>
                <a:srgbClr val="FF0000"/>
              </a:buClr>
              <a:buSzPct val="86000"/>
              <a:buFont typeface="Wingdings" pitchFamily="2" charset="2"/>
              <a:buChar char="q"/>
            </a:pPr>
            <a:r>
              <a:rPr lang="en-US" sz="2000" b="1" dirty="0" smtClean="0">
                <a:solidFill>
                  <a:srgbClr val="0A1806"/>
                </a:solidFill>
              </a:rPr>
              <a:t>ACQUISITION OF COPYRIGHTS AND PATENTS :- </a:t>
            </a:r>
            <a:r>
              <a:rPr lang="en-US" sz="2000" dirty="0" smtClean="0">
                <a:solidFill>
                  <a:schemeClr val="bg1"/>
                </a:solidFill>
              </a:rPr>
              <a:t>The acquisition of copyrights and patents should be vouched with receipts issued by seller , agent`s note , agreement ,the purchase of patent copyrights . All those expenses which are incidental to the acquisition of patent rights should also be capitalized . If the patents and copyrights are developed through research and development , all the expenses incurred on research and development should be capitalized as the cost of copyrights and patents. </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858000"/>
          </a:xfrm>
        </p:spPr>
        <p:txBody>
          <a:bodyPr>
            <a:normAutofit/>
          </a:bodyPr>
          <a:lstStyle/>
          <a:p>
            <a:pPr>
              <a:buClr>
                <a:srgbClr val="FF0000"/>
              </a:buClr>
              <a:buSzPct val="86000"/>
              <a:buFont typeface="Wingdings" pitchFamily="2" charset="2"/>
              <a:buChar char="q"/>
            </a:pPr>
            <a:r>
              <a:rPr lang="en-US" sz="2000" b="1" dirty="0" smtClean="0">
                <a:solidFill>
                  <a:srgbClr val="0A1806"/>
                </a:solidFill>
              </a:rPr>
              <a:t>PAYMENT OF AGENT`S COMMISSION </a:t>
            </a:r>
            <a:r>
              <a:rPr lang="en-US" sz="2000" b="1" dirty="0" smtClean="0">
                <a:solidFill>
                  <a:schemeClr val="bg1"/>
                </a:solidFill>
              </a:rPr>
              <a:t>:- </a:t>
            </a:r>
            <a:r>
              <a:rPr lang="en-US" sz="2000" dirty="0" smtClean="0">
                <a:solidFill>
                  <a:schemeClr val="bg1"/>
                </a:solidFill>
              </a:rPr>
              <a:t>Sales commission is paid on the basis of sales effected through a salesman. Agreement with the agent will provide for the rate of commission and other terms and conditions . Auditor should vouch the payment of commission with the receipt issued by agent, sales statement of the agent and agreement made with the agent </a:t>
            </a:r>
          </a:p>
          <a:p>
            <a:pPr>
              <a:buClr>
                <a:srgbClr val="FF0000"/>
              </a:buClr>
              <a:buSzPct val="86000"/>
              <a:buNone/>
            </a:pPr>
            <a:endParaRPr lang="en-US" sz="2000" dirty="0" smtClean="0">
              <a:solidFill>
                <a:schemeClr val="bg1"/>
              </a:solidFill>
            </a:endParaRPr>
          </a:p>
          <a:p>
            <a:pPr>
              <a:buClr>
                <a:srgbClr val="FF0000"/>
              </a:buClr>
              <a:buSzPct val="86000"/>
              <a:buNone/>
            </a:pPr>
            <a:endParaRPr lang="en-US" sz="2000" dirty="0" smtClean="0">
              <a:solidFill>
                <a:schemeClr val="bg1"/>
              </a:solidFill>
            </a:endParaRPr>
          </a:p>
          <a:p>
            <a:pPr marL="594360" indent="-457200">
              <a:buClr>
                <a:srgbClr val="FF0000"/>
              </a:buClr>
              <a:buSzPct val="86000"/>
              <a:buFont typeface="Wingdings" pitchFamily="2" charset="2"/>
              <a:buChar char="q"/>
            </a:pPr>
            <a:r>
              <a:rPr lang="en-US" sz="2000" b="1" dirty="0" smtClean="0">
                <a:solidFill>
                  <a:srgbClr val="0A1806"/>
                </a:solidFill>
              </a:rPr>
              <a:t>WAGES</a:t>
            </a:r>
            <a:r>
              <a:rPr lang="en-US" sz="2000" b="1" dirty="0" smtClean="0">
                <a:solidFill>
                  <a:schemeClr val="bg1"/>
                </a:solidFill>
              </a:rPr>
              <a:t> :-</a:t>
            </a:r>
            <a:r>
              <a:rPr lang="en-US" sz="2000" dirty="0" smtClean="0">
                <a:solidFill>
                  <a:schemeClr val="bg1"/>
                </a:solidFill>
              </a:rPr>
              <a:t>Payment of wages involves large amount . There are many chances of fraud and misappropriation in wages payment . Fraud and misappropriation in wage payment can arise in the following ways : </a:t>
            </a:r>
          </a:p>
          <a:p>
            <a:pPr marL="594360" indent="-457200">
              <a:buClr>
                <a:srgbClr val="FF0000"/>
              </a:buClr>
              <a:buSzPct val="86000"/>
              <a:buFont typeface="+mj-lt"/>
              <a:buAutoNum type="alphaLcPeriod"/>
            </a:pPr>
            <a:r>
              <a:rPr lang="en-US" sz="2000" dirty="0" smtClean="0">
                <a:solidFill>
                  <a:schemeClr val="bg1"/>
                </a:solidFill>
              </a:rPr>
              <a:t>Inclusion of dummy workers in the workers register. </a:t>
            </a:r>
          </a:p>
          <a:p>
            <a:pPr marL="594360" indent="-457200">
              <a:buClr>
                <a:srgbClr val="FF0000"/>
              </a:buClr>
              <a:buSzPct val="86000"/>
              <a:buFont typeface="+mj-lt"/>
              <a:buAutoNum type="alphaLcPeriod"/>
            </a:pPr>
            <a:r>
              <a:rPr lang="en-US" sz="2000" dirty="0" smtClean="0">
                <a:solidFill>
                  <a:schemeClr val="bg1"/>
                </a:solidFill>
              </a:rPr>
              <a:t>Payment of wages at higher rate than allowed. </a:t>
            </a:r>
          </a:p>
          <a:p>
            <a:pPr marL="594360" indent="-457200">
              <a:buClr>
                <a:srgbClr val="FF0000"/>
              </a:buClr>
              <a:buSzPct val="86000"/>
              <a:buFont typeface="+mj-lt"/>
              <a:buAutoNum type="alphaLcPeriod"/>
            </a:pPr>
            <a:r>
              <a:rPr lang="en-US" sz="2000" dirty="0" smtClean="0">
                <a:solidFill>
                  <a:schemeClr val="bg1"/>
                </a:solidFill>
              </a:rPr>
              <a:t>Payment of wages for the time or the work for which worker was not present at the work place. </a:t>
            </a:r>
          </a:p>
          <a:p>
            <a:pPr marL="594360" indent="-457200">
              <a:buClr>
                <a:srgbClr val="FF0000"/>
              </a:buClr>
              <a:buSzPct val="86000"/>
              <a:buFont typeface="+mj-lt"/>
              <a:buAutoNum type="alphaLcPeriod"/>
            </a:pPr>
            <a:r>
              <a:rPr lang="en-US" sz="2000" dirty="0" smtClean="0">
                <a:solidFill>
                  <a:schemeClr val="bg1"/>
                </a:solidFill>
              </a:rPr>
              <a:t>Including in the records the name of those workers who have left the organization</a:t>
            </a:r>
          </a:p>
          <a:p>
            <a:pPr marL="594360" indent="-457200">
              <a:buClr>
                <a:srgbClr val="FF0000"/>
              </a:buClr>
              <a:buSzPct val="86000"/>
              <a:buFont typeface="+mj-lt"/>
              <a:buAutoNum type="alphaLcPeriod"/>
            </a:pPr>
            <a:r>
              <a:rPr lang="en-US" sz="2000" dirty="0" smtClean="0">
                <a:solidFill>
                  <a:schemeClr val="bg1"/>
                </a:solidFill>
              </a:rPr>
              <a:t>Less amount of deductions is taken for calculation of wages. </a:t>
            </a:r>
          </a:p>
          <a:p>
            <a:pPr>
              <a:buClr>
                <a:srgbClr val="FF0000"/>
              </a:buClr>
              <a:buSzPct val="86000"/>
              <a:buNone/>
            </a:pP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000" dirty="0" smtClean="0">
                <a:solidFill>
                  <a:schemeClr val="bg1"/>
                </a:solidFill>
              </a:rPr>
              <a:t>                                                                                               </a:t>
            </a:r>
            <a:r>
              <a:rPr lang="en-US" sz="7200" dirty="0" smtClean="0">
                <a:solidFill>
                  <a:schemeClr val="bg1"/>
                </a:solidFill>
              </a:rPr>
              <a:t>THANK YOU</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848600" cy="1981200"/>
          </a:xfrm>
        </p:spPr>
        <p:txBody>
          <a:bodyPr>
            <a:normAutofit/>
          </a:bodyPr>
          <a:lstStyle/>
          <a:p>
            <a:r>
              <a:rPr lang="en-US" u="sng" dirty="0" smtClean="0">
                <a:solidFill>
                  <a:schemeClr val="bg1"/>
                </a:solidFill>
                <a:latin typeface="Copperplate Gothic Bold" pitchFamily="34" charset="0"/>
              </a:rPr>
              <a:t>VOUCHING OF CASH TRANSACTIONS</a:t>
            </a:r>
            <a:endParaRPr lang="en-US" u="sng" dirty="0">
              <a:solidFill>
                <a:schemeClr val="bg1"/>
              </a:solidFill>
              <a:latin typeface="Copperplate Gothic Bold" pitchFamily="34" charset="0"/>
            </a:endParaRPr>
          </a:p>
        </p:txBody>
      </p:sp>
      <p:sp>
        <p:nvSpPr>
          <p:cNvPr id="13" name="Subtitle 2"/>
          <p:cNvSpPr>
            <a:spLocks noGrp="1"/>
          </p:cNvSpPr>
          <p:nvPr>
            <p:ph type="subTitle" idx="1"/>
          </p:nvPr>
        </p:nvSpPr>
        <p:spPr>
          <a:xfrm>
            <a:off x="0" y="2362200"/>
            <a:ext cx="8991600" cy="4495800"/>
          </a:xfrm>
        </p:spPr>
        <p:txBody>
          <a:bodyPr/>
          <a:lstStyle/>
          <a:p>
            <a:r>
              <a:rPr lang="en-US" dirty="0" smtClean="0">
                <a:solidFill>
                  <a:schemeClr val="bg1"/>
                </a:solidFill>
              </a:rPr>
              <a:t>    </a:t>
            </a:r>
            <a:endParaRPr lang="en-US" dirty="0">
              <a:solidFill>
                <a:schemeClr val="bg1"/>
              </a:solidFill>
            </a:endParaRPr>
          </a:p>
        </p:txBody>
      </p:sp>
    </p:spTree>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3600" dirty="0" smtClean="0">
                <a:solidFill>
                  <a:schemeClr val="bg1"/>
                </a:solidFill>
              </a:rPr>
              <a:t>INTRODUCTION</a:t>
            </a:r>
            <a:endParaRPr lang="en-US" sz="3600" dirty="0">
              <a:solidFill>
                <a:schemeClr val="bg1"/>
              </a:solidFill>
            </a:endParaRPr>
          </a:p>
        </p:txBody>
      </p:sp>
      <p:sp>
        <p:nvSpPr>
          <p:cNvPr id="3" name="Content Placeholder 2"/>
          <p:cNvSpPr>
            <a:spLocks noGrp="1"/>
          </p:cNvSpPr>
          <p:nvPr>
            <p:ph idx="1"/>
          </p:nvPr>
        </p:nvSpPr>
        <p:spPr>
          <a:xfrm>
            <a:off x="0" y="990600"/>
            <a:ext cx="9144000" cy="5867400"/>
          </a:xfrm>
        </p:spPr>
        <p:txBody>
          <a:bodyPr>
            <a:normAutofit/>
          </a:bodyPr>
          <a:lstStyle/>
          <a:p>
            <a:pPr>
              <a:buClr>
                <a:schemeClr val="bg1"/>
              </a:buClr>
              <a:buSzPct val="200000"/>
              <a:buNone/>
            </a:pPr>
            <a:r>
              <a:rPr lang="en-US" sz="3200" b="1" u="sng" dirty="0" smtClean="0">
                <a:solidFill>
                  <a:schemeClr val="bg1"/>
                </a:solidFill>
              </a:rPr>
              <a:t>Cash book </a:t>
            </a:r>
            <a:r>
              <a:rPr lang="en-US" sz="3200" dirty="0" smtClean="0">
                <a:solidFill>
                  <a:schemeClr val="bg1"/>
                </a:solidFill>
              </a:rPr>
              <a:t>is maintained  to account for receipts and payments of cash. Auditor should see that all receipts have been recorded in cash book and no fictitious payments appears on the payment side of cash book. </a:t>
            </a:r>
            <a:r>
              <a:rPr lang="en-US" sz="3200" b="1" u="sng" dirty="0" smtClean="0">
                <a:solidFill>
                  <a:schemeClr val="bg1"/>
                </a:solidFill>
              </a:rPr>
              <a:t>In most of the cases, errors and frauds arise by manipulating the receipts and payments of cash</a:t>
            </a:r>
            <a:r>
              <a:rPr lang="en-US" sz="3200" dirty="0" smtClean="0">
                <a:solidFill>
                  <a:schemeClr val="bg1"/>
                </a:solidFill>
              </a:rPr>
              <a:t>. Vouchers must be arranged in </a:t>
            </a:r>
            <a:r>
              <a:rPr lang="en-US" sz="3200" b="1" u="sng" dirty="0" smtClean="0">
                <a:solidFill>
                  <a:schemeClr val="bg1"/>
                </a:solidFill>
              </a:rPr>
              <a:t>serial</a:t>
            </a:r>
            <a:r>
              <a:rPr lang="en-US" sz="3200" dirty="0" smtClean="0">
                <a:solidFill>
                  <a:schemeClr val="bg1"/>
                </a:solidFill>
              </a:rPr>
              <a:t> and </a:t>
            </a:r>
            <a:r>
              <a:rPr lang="en-US" sz="3200" b="1" u="sng" dirty="0" smtClean="0">
                <a:solidFill>
                  <a:schemeClr val="bg1"/>
                </a:solidFill>
              </a:rPr>
              <a:t>chronological</a:t>
            </a:r>
            <a:r>
              <a:rPr lang="en-US" sz="3200" dirty="0" smtClean="0">
                <a:solidFill>
                  <a:schemeClr val="bg1"/>
                </a:solidFill>
              </a:rPr>
              <a:t> order . </a:t>
            </a:r>
            <a:endParaRPr lang="en-US" sz="32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000" b="1" dirty="0" smtClean="0">
                <a:solidFill>
                  <a:schemeClr val="bg1"/>
                </a:solidFill>
              </a:rPr>
              <a:t> AUDIT OF CASH TRANSACTIONS</a:t>
            </a:r>
          </a:p>
          <a:p>
            <a:pPr>
              <a:buClr>
                <a:srgbClr val="C00000"/>
              </a:buClr>
              <a:buSzPct val="60000"/>
              <a:buFont typeface="Wingdings" pitchFamily="2" charset="2"/>
              <a:buChar char="q"/>
            </a:pPr>
            <a:r>
              <a:rPr lang="en-US" sz="2400" b="1" u="sng" dirty="0" smtClean="0">
                <a:solidFill>
                  <a:srgbClr val="0A1806"/>
                </a:solidFill>
              </a:rPr>
              <a:t>INTERNAL CONTROL SYSTEM EVALUATION :- </a:t>
            </a:r>
          </a:p>
          <a:p>
            <a:pPr>
              <a:buClr>
                <a:srgbClr val="C00000"/>
              </a:buClr>
              <a:buSzPct val="85000"/>
              <a:buFont typeface="Arial" pitchFamily="34" charset="0"/>
              <a:buChar char="•"/>
            </a:pPr>
            <a:r>
              <a:rPr lang="en-US" sz="2000" dirty="0" smtClean="0">
                <a:solidFill>
                  <a:schemeClr val="bg1"/>
                </a:solidFill>
              </a:rPr>
              <a:t>Person  authorizing the payment must have financial power.</a:t>
            </a:r>
          </a:p>
          <a:p>
            <a:pPr>
              <a:buClr>
                <a:srgbClr val="C00000"/>
              </a:buClr>
              <a:buSzPct val="85000"/>
              <a:buFont typeface="Arial" pitchFamily="34" charset="0"/>
              <a:buChar char="•"/>
            </a:pPr>
            <a:r>
              <a:rPr lang="en-US" sz="2000" dirty="0" smtClean="0">
                <a:solidFill>
                  <a:schemeClr val="bg1"/>
                </a:solidFill>
              </a:rPr>
              <a:t>All receipts shall be immediately recorded and acknowledged.</a:t>
            </a:r>
          </a:p>
          <a:p>
            <a:pPr>
              <a:buClr>
                <a:srgbClr val="C00000"/>
              </a:buClr>
              <a:buSzPct val="85000"/>
              <a:buFont typeface="Arial" pitchFamily="34" charset="0"/>
              <a:buChar char="•"/>
            </a:pPr>
            <a:r>
              <a:rPr lang="en-US" sz="2000" dirty="0" smtClean="0">
                <a:solidFill>
                  <a:schemeClr val="bg1"/>
                </a:solidFill>
              </a:rPr>
              <a:t>Petty cash account should be maintained on imprest system. </a:t>
            </a:r>
          </a:p>
          <a:p>
            <a:pPr>
              <a:buClr>
                <a:srgbClr val="C00000"/>
              </a:buClr>
              <a:buSzPct val="85000"/>
              <a:buFont typeface="Arial" pitchFamily="34" charset="0"/>
              <a:buChar char="•"/>
            </a:pPr>
            <a:r>
              <a:rPr lang="en-US" sz="2000" dirty="0" smtClean="0">
                <a:solidFill>
                  <a:schemeClr val="bg1"/>
                </a:solidFill>
              </a:rPr>
              <a:t>Vouchers against which cheques have been issued should be cancelled to prevent their misuse. </a:t>
            </a:r>
          </a:p>
          <a:p>
            <a:pPr>
              <a:buClr>
                <a:srgbClr val="C00000"/>
              </a:buClr>
              <a:buSzPct val="85000"/>
              <a:buFont typeface="Arial" pitchFamily="34" charset="0"/>
              <a:buChar char="•"/>
            </a:pPr>
            <a:r>
              <a:rPr lang="en-US" sz="2000" dirty="0" smtClean="0">
                <a:solidFill>
                  <a:schemeClr val="bg1"/>
                </a:solidFill>
              </a:rPr>
              <a:t>All the payments other than petty cash should be made by cheques .</a:t>
            </a:r>
          </a:p>
          <a:p>
            <a:pPr>
              <a:buClr>
                <a:srgbClr val="C00000"/>
              </a:buClr>
              <a:buSzPct val="85000"/>
              <a:buFont typeface="Wingdings" pitchFamily="2" charset="2"/>
              <a:buChar char="q"/>
            </a:pPr>
            <a:r>
              <a:rPr lang="en-US" sz="2000" dirty="0" smtClean="0">
                <a:solidFill>
                  <a:schemeClr val="bg1"/>
                </a:solidFill>
              </a:rPr>
              <a:t> </a:t>
            </a:r>
            <a:r>
              <a:rPr lang="en-US" sz="2400" b="1" u="sng" dirty="0" smtClean="0">
                <a:solidFill>
                  <a:srgbClr val="0A1806"/>
                </a:solidFill>
              </a:rPr>
              <a:t>CORRECTNESS OF ACCOUNTING RECORDS :-</a:t>
            </a:r>
            <a:endParaRPr lang="en-US" sz="2400" dirty="0" smtClean="0">
              <a:solidFill>
                <a:srgbClr val="0A1806"/>
              </a:solidFill>
            </a:endParaRPr>
          </a:p>
          <a:p>
            <a:pPr>
              <a:buClr>
                <a:srgbClr val="C00000"/>
              </a:buClr>
              <a:buSzPct val="85000"/>
              <a:buFont typeface="Arial" pitchFamily="34" charset="0"/>
              <a:buChar char="•"/>
            </a:pPr>
            <a:r>
              <a:rPr lang="en-US" sz="2000" dirty="0" smtClean="0">
                <a:solidFill>
                  <a:schemeClr val="bg1"/>
                </a:solidFill>
              </a:rPr>
              <a:t>Vouching of cash transactions involve checking of records to verify that entries have been made as per the accounting system which is regularly followed. </a:t>
            </a:r>
          </a:p>
          <a:p>
            <a:pPr>
              <a:buClr>
                <a:srgbClr val="C00000"/>
              </a:buClr>
              <a:buSzPct val="85000"/>
              <a:buFont typeface="Arial" pitchFamily="34" charset="0"/>
              <a:buChar char="•"/>
            </a:pPr>
            <a:r>
              <a:rPr lang="en-US" sz="2000" dirty="0" smtClean="0">
                <a:solidFill>
                  <a:schemeClr val="bg1"/>
                </a:solidFill>
              </a:rPr>
              <a:t>It discloses mistakes and manipulations eg :-</a:t>
            </a:r>
          </a:p>
          <a:p>
            <a:pPr>
              <a:buClr>
                <a:srgbClr val="C00000"/>
              </a:buClr>
              <a:buSzPct val="85000"/>
              <a:buAutoNum type="alphaLcParenBoth"/>
            </a:pPr>
            <a:r>
              <a:rPr lang="en-US" sz="2000" dirty="0" smtClean="0">
                <a:solidFill>
                  <a:schemeClr val="bg1"/>
                </a:solidFill>
              </a:rPr>
              <a:t>Omission or commission of a transaction which may be accidental or incidental .</a:t>
            </a:r>
          </a:p>
          <a:p>
            <a:pPr>
              <a:buClr>
                <a:srgbClr val="C00000"/>
              </a:buClr>
              <a:buSzPct val="85000"/>
              <a:buAutoNum type="alphaLcParenBoth"/>
            </a:pPr>
            <a:r>
              <a:rPr lang="en-US" sz="2000" dirty="0" smtClean="0">
                <a:solidFill>
                  <a:schemeClr val="bg1"/>
                </a:solidFill>
              </a:rPr>
              <a:t>Errors of principle </a:t>
            </a:r>
          </a:p>
          <a:p>
            <a:pPr>
              <a:buClr>
                <a:srgbClr val="C00000"/>
              </a:buClr>
              <a:buSzPct val="85000"/>
              <a:buAutoNum type="alphaLcParenBoth"/>
            </a:pPr>
            <a:r>
              <a:rPr lang="en-US" sz="2000" dirty="0" smtClean="0">
                <a:solidFill>
                  <a:schemeClr val="bg1"/>
                </a:solidFill>
              </a:rPr>
              <a:t>Compensating errors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u="sng" dirty="0" smtClean="0">
                <a:solidFill>
                  <a:schemeClr val="bg1"/>
                </a:solidFill>
                <a:latin typeface="Book Antiqua" pitchFamily="18" charset="0"/>
              </a:rPr>
              <a:t>VOUCHING OF CASH RECEIPTS</a:t>
            </a:r>
            <a:endParaRPr lang="en-US" u="sng" dirty="0">
              <a:solidFill>
                <a:schemeClr val="bg1"/>
              </a:solidFill>
              <a:latin typeface="Book Antiqua" pitchFamily="18" charset="0"/>
            </a:endParaRPr>
          </a:p>
        </p:txBody>
      </p:sp>
      <p:sp>
        <p:nvSpPr>
          <p:cNvPr id="3" name="Content Placeholder 2"/>
          <p:cNvSpPr>
            <a:spLocks noGrp="1"/>
          </p:cNvSpPr>
          <p:nvPr>
            <p:ph idx="1"/>
          </p:nvPr>
        </p:nvSpPr>
        <p:spPr>
          <a:xfrm>
            <a:off x="457200" y="1143000"/>
            <a:ext cx="8229600" cy="5090160"/>
          </a:xfrm>
        </p:spPr>
        <p:txBody>
          <a:bodyPr>
            <a:normAutofit fontScale="92500" lnSpcReduction="10000"/>
          </a:bodyPr>
          <a:lstStyle/>
          <a:p>
            <a:pPr>
              <a:buNone/>
            </a:pPr>
            <a:r>
              <a:rPr lang="en-US" sz="2600" b="1" u="sng" dirty="0" smtClean="0">
                <a:solidFill>
                  <a:srgbClr val="0A1806"/>
                </a:solidFill>
              </a:rPr>
              <a:t>POINTS IN REGARD TO RISK OF ERRORS ,FRAUDS OR MANIPULATION WHILE VOUCHING THE CASH RECEIPTS</a:t>
            </a:r>
          </a:p>
          <a:p>
            <a:pPr>
              <a:buNone/>
            </a:pPr>
            <a:endParaRPr lang="en-US" sz="1800" u="sng" dirty="0" smtClean="0">
              <a:solidFill>
                <a:schemeClr val="bg1"/>
              </a:solidFill>
            </a:endParaRPr>
          </a:p>
          <a:p>
            <a:pPr>
              <a:buClr>
                <a:srgbClr val="FF0000"/>
              </a:buClr>
              <a:buSzPct val="102000"/>
              <a:buFont typeface="Wingdings" pitchFamily="2" charset="2"/>
              <a:buChar char="§"/>
            </a:pPr>
            <a:r>
              <a:rPr lang="en-US" sz="2200" dirty="0" smtClean="0">
                <a:solidFill>
                  <a:schemeClr val="bg1"/>
                </a:solidFill>
              </a:rPr>
              <a:t>Duplicate receipts may be show sum less than the original receipts .</a:t>
            </a:r>
          </a:p>
          <a:p>
            <a:pPr>
              <a:buClr>
                <a:srgbClr val="FF0000"/>
              </a:buClr>
              <a:buSzPct val="102000"/>
              <a:buFont typeface="Wingdings" pitchFamily="2" charset="2"/>
              <a:buChar char="§"/>
            </a:pPr>
            <a:r>
              <a:rPr lang="en-US" sz="2200" dirty="0" smtClean="0">
                <a:solidFill>
                  <a:schemeClr val="bg1"/>
                </a:solidFill>
              </a:rPr>
              <a:t>Incorrect totaling of cash book and thereafter false bank statements may be prepared .</a:t>
            </a:r>
          </a:p>
          <a:p>
            <a:pPr>
              <a:buClr>
                <a:srgbClr val="FF0000"/>
              </a:buClr>
              <a:buSzPct val="102000"/>
              <a:buFont typeface="Wingdings" pitchFamily="2" charset="2"/>
              <a:buChar char="§"/>
            </a:pPr>
            <a:r>
              <a:rPr lang="en-US" sz="2200" dirty="0" smtClean="0">
                <a:solidFill>
                  <a:schemeClr val="bg1"/>
                </a:solidFill>
              </a:rPr>
              <a:t>Overstatement of discount allowed and excess cash received may be misappropriated . </a:t>
            </a:r>
          </a:p>
          <a:p>
            <a:pPr>
              <a:buClr>
                <a:srgbClr val="FF0000"/>
              </a:buClr>
              <a:buSzPct val="102000"/>
              <a:buFont typeface="Wingdings" pitchFamily="2" charset="2"/>
              <a:buChar char="§"/>
            </a:pPr>
            <a:r>
              <a:rPr lang="en-US" sz="2200" dirty="0" smtClean="0">
                <a:solidFill>
                  <a:schemeClr val="bg1"/>
                </a:solidFill>
              </a:rPr>
              <a:t>Debtors may be shown as bad, cash received therefrom may be misappropriated . </a:t>
            </a:r>
          </a:p>
          <a:p>
            <a:pPr>
              <a:buClr>
                <a:srgbClr val="FF0000"/>
              </a:buClr>
              <a:buSzPct val="102000"/>
              <a:buFont typeface="Wingdings" pitchFamily="2" charset="2"/>
              <a:buChar char="§"/>
            </a:pPr>
            <a:r>
              <a:rPr lang="en-US" sz="2200" dirty="0" smtClean="0">
                <a:solidFill>
                  <a:schemeClr val="bg1"/>
                </a:solidFill>
              </a:rPr>
              <a:t>Cash sales may be shown credit sales to fictitious parties and amount received may be misappropriated. </a:t>
            </a:r>
          </a:p>
          <a:p>
            <a:pPr>
              <a:buClr>
                <a:srgbClr val="FF0000"/>
              </a:buClr>
              <a:buSzPct val="102000"/>
              <a:buFont typeface="Wingdings" pitchFamily="2" charset="2"/>
              <a:buChar char="§"/>
            </a:pPr>
            <a:r>
              <a:rPr lang="en-US" sz="2200" dirty="0" smtClean="0">
                <a:solidFill>
                  <a:schemeClr val="bg1"/>
                </a:solidFill>
              </a:rPr>
              <a:t>Cheques received may be credited to suspense account and then later on cash may be withdrawn and misappropriated .</a:t>
            </a:r>
          </a:p>
          <a:p>
            <a:pPr>
              <a:buClr>
                <a:srgbClr val="FF0000"/>
              </a:buClr>
              <a:buSzPct val="102000"/>
              <a:buFont typeface="Wingdings" pitchFamily="2" charset="2"/>
              <a:buChar char="§"/>
            </a:pPr>
            <a:endParaRPr lang="en-US" sz="2200" dirty="0" smtClean="0">
              <a:solidFill>
                <a:schemeClr val="bg1"/>
              </a:solidFill>
            </a:endParaRPr>
          </a:p>
          <a:p>
            <a:pPr>
              <a:buNone/>
            </a:pPr>
            <a:endParaRPr lang="en-US" sz="1800" u="sng" dirty="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dirty="0" smtClean="0"/>
              <a:t>  </a:t>
            </a:r>
            <a:r>
              <a:rPr lang="en-US" dirty="0" smtClean="0">
                <a:solidFill>
                  <a:schemeClr val="bg1"/>
                </a:solidFill>
              </a:rPr>
              <a:t>HOW TO VOUCH VARIOUS CASH RECEIPTS </a:t>
            </a:r>
            <a:r>
              <a:rPr lang="en-US" b="0" dirty="0" smtClean="0">
                <a:solidFill>
                  <a:schemeClr val="bg1"/>
                </a:solidFill>
              </a:rPr>
              <a:t>(receipt side)</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a:buClr>
                <a:srgbClr val="C00000"/>
              </a:buClr>
              <a:buSzPct val="86000"/>
              <a:buFont typeface="Wingdings" pitchFamily="2" charset="2"/>
              <a:buChar char="q"/>
            </a:pPr>
            <a:r>
              <a:rPr lang="en-US" sz="2000" b="1" u="sng" dirty="0" smtClean="0">
                <a:solidFill>
                  <a:srgbClr val="0A1806"/>
                </a:solidFill>
              </a:rPr>
              <a:t>OPENING BALANCE </a:t>
            </a:r>
            <a:r>
              <a:rPr lang="en-US" sz="2000" dirty="0" smtClean="0">
                <a:solidFill>
                  <a:schemeClr val="bg1"/>
                </a:solidFill>
              </a:rPr>
              <a:t>:- Closing balance of last year becomes the opening cash balance of the current year . Opening balance can be verified from the last years audited balance sheet. If cash book has bank column also, it should be ensured that opening balances are not entered in the wrong column.</a:t>
            </a:r>
          </a:p>
          <a:p>
            <a:pPr>
              <a:buClr>
                <a:srgbClr val="C00000"/>
              </a:buClr>
              <a:buSzPct val="79000"/>
              <a:buFont typeface="Wingdings" pitchFamily="2" charset="2"/>
              <a:buChar char="q"/>
            </a:pPr>
            <a:r>
              <a:rPr lang="en-US" sz="2400" b="1" u="sng" dirty="0" smtClean="0">
                <a:solidFill>
                  <a:srgbClr val="0A1806"/>
                </a:solidFill>
              </a:rPr>
              <a:t>Cash sales :- </a:t>
            </a:r>
            <a:r>
              <a:rPr lang="en-US" sz="2000" dirty="0" smtClean="0">
                <a:solidFill>
                  <a:schemeClr val="bg1"/>
                </a:solidFill>
              </a:rPr>
              <a:t>In vouching cash sales , cash register should be fully checked with carbon copies of cash memos . The auditor should verify the daily deposits of cash received in the bank. Dates of cash memos and date on which the receipts are  recorded in cash book must be same.</a:t>
            </a:r>
          </a:p>
          <a:p>
            <a:pPr>
              <a:buClr>
                <a:srgbClr val="C00000"/>
              </a:buClr>
              <a:buSzPct val="79000"/>
              <a:buFont typeface="Wingdings" pitchFamily="2" charset="2"/>
              <a:buChar char="q"/>
            </a:pPr>
            <a:r>
              <a:rPr lang="en-US" sz="2400" b="1" u="sng" dirty="0" smtClean="0">
                <a:solidFill>
                  <a:srgbClr val="0A1806"/>
                </a:solidFill>
              </a:rPr>
              <a:t>Cash received from debtors :- </a:t>
            </a:r>
            <a:r>
              <a:rPr lang="en-US" sz="2000" dirty="0" smtClean="0">
                <a:solidFill>
                  <a:schemeClr val="bg1"/>
                </a:solidFill>
              </a:rPr>
              <a:t>when cash is received from customers , a cash memo is issued , a counterfoil or carbon copy of such cash memo is retained by the receiving clerk. A fraud can be committed by inserting less amount in the counterfoil than what actually is received </a:t>
            </a:r>
            <a:endParaRPr lang="en-US" sz="2000" b="1" u="sng"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Clr>
                <a:srgbClr val="FF0000"/>
              </a:buClr>
              <a:buSzPct val="86000"/>
              <a:buFont typeface="Wingdings" pitchFamily="2" charset="2"/>
              <a:buChar char="q"/>
            </a:pPr>
            <a:r>
              <a:rPr lang="en-US" sz="2000" b="1" u="sng" dirty="0" smtClean="0">
                <a:solidFill>
                  <a:srgbClr val="0A1806"/>
                </a:solidFill>
              </a:rPr>
              <a:t>LOANS</a:t>
            </a:r>
            <a:r>
              <a:rPr lang="en-US" sz="2400" b="1" u="sng" dirty="0" smtClean="0">
                <a:solidFill>
                  <a:srgbClr val="0A1806"/>
                </a:solidFill>
              </a:rPr>
              <a:t> :- </a:t>
            </a:r>
            <a:r>
              <a:rPr lang="en-US" sz="2000" dirty="0" smtClean="0">
                <a:solidFill>
                  <a:schemeClr val="bg1"/>
                </a:solidFill>
              </a:rPr>
              <a:t>Auditor should enquire whether the  client is empowered to borrow. Restrictions are imposed by companies act 2013 on limited companies .while vouching the loan received , the terms and conditions contained in the agreement should be verified . If the loan is secured what security has been offered, whether the fact has been disclosed in the balance sheet. </a:t>
            </a:r>
          </a:p>
          <a:p>
            <a:pPr>
              <a:buClr>
                <a:srgbClr val="FF0000"/>
              </a:buClr>
              <a:buSzPct val="86000"/>
              <a:buFont typeface="Wingdings" pitchFamily="2" charset="2"/>
              <a:buChar char="q"/>
            </a:pPr>
            <a:r>
              <a:rPr lang="en-US" sz="2000" b="1" u="sng" dirty="0" smtClean="0">
                <a:solidFill>
                  <a:srgbClr val="0A1806"/>
                </a:solidFill>
              </a:rPr>
              <a:t>BILL RECIEVABLES </a:t>
            </a:r>
            <a:r>
              <a:rPr lang="en-US" sz="2000" b="1" dirty="0" smtClean="0">
                <a:solidFill>
                  <a:srgbClr val="0A1806"/>
                </a:solidFill>
              </a:rPr>
              <a:t>:-</a:t>
            </a:r>
            <a:r>
              <a:rPr lang="en-US" sz="2000" dirty="0" smtClean="0">
                <a:solidFill>
                  <a:srgbClr val="0A1806"/>
                </a:solidFill>
              </a:rPr>
              <a:t> </a:t>
            </a:r>
            <a:r>
              <a:rPr lang="en-US" sz="2000" dirty="0" smtClean="0">
                <a:solidFill>
                  <a:schemeClr val="bg1"/>
                </a:solidFill>
              </a:rPr>
              <a:t>B.R. BOOKS may be verified because the various details regarding bills matured and discounted are available in it</a:t>
            </a:r>
            <a:r>
              <a:rPr lang="en-US" sz="2400" dirty="0" smtClean="0">
                <a:solidFill>
                  <a:schemeClr val="bg1"/>
                </a:solidFill>
              </a:rPr>
              <a:t>. </a:t>
            </a:r>
            <a:r>
              <a:rPr lang="en-US" sz="2000" dirty="0" smtClean="0">
                <a:solidFill>
                  <a:schemeClr val="bg1"/>
                </a:solidFill>
              </a:rPr>
              <a:t>Auditor should check the amount received with bank statement . Some bills might have become due but no amount has been received . </a:t>
            </a:r>
          </a:p>
          <a:p>
            <a:pPr>
              <a:buClr>
                <a:srgbClr val="FF0000"/>
              </a:buClr>
              <a:buSzPct val="86000"/>
              <a:buFont typeface="Wingdings" pitchFamily="2" charset="2"/>
              <a:buChar char="q"/>
            </a:pPr>
            <a:r>
              <a:rPr lang="en-US" sz="2000" b="1" u="sng" dirty="0" smtClean="0">
                <a:solidFill>
                  <a:srgbClr val="0A1806"/>
                </a:solidFill>
              </a:rPr>
              <a:t>SALE OF INVESTMENT </a:t>
            </a:r>
            <a:r>
              <a:rPr lang="en-US" sz="2000" b="1" dirty="0" smtClean="0">
                <a:solidFill>
                  <a:srgbClr val="0A1806"/>
                </a:solidFill>
              </a:rPr>
              <a:t>:-</a:t>
            </a:r>
          </a:p>
          <a:p>
            <a:pPr marL="594360" indent="-457200">
              <a:buClr>
                <a:srgbClr val="FF0000"/>
              </a:buClr>
              <a:buSzPct val="86000"/>
              <a:buFont typeface="+mj-lt"/>
              <a:buAutoNum type="alphaLcPeriod"/>
            </a:pPr>
            <a:r>
              <a:rPr lang="en-US" sz="2000" b="1" dirty="0" smtClean="0">
                <a:solidFill>
                  <a:schemeClr val="bg1"/>
                </a:solidFill>
              </a:rPr>
              <a:t> </a:t>
            </a:r>
            <a:r>
              <a:rPr lang="en-US" sz="2000" dirty="0" smtClean="0">
                <a:solidFill>
                  <a:schemeClr val="bg1"/>
                </a:solidFill>
              </a:rPr>
              <a:t>If the investments are sold through broker . Broker sold note or commission note should be examined to verify the sale proceeds and commission charged by broker. </a:t>
            </a:r>
          </a:p>
          <a:p>
            <a:pPr marL="594360" indent="-457200">
              <a:buClr>
                <a:srgbClr val="FF0000"/>
              </a:buClr>
              <a:buSzPct val="86000"/>
              <a:buFont typeface="+mj-lt"/>
              <a:buAutoNum type="alphaLcPeriod"/>
            </a:pPr>
            <a:r>
              <a:rPr lang="en-US" sz="2000" dirty="0" smtClean="0">
                <a:solidFill>
                  <a:schemeClr val="bg1"/>
                </a:solidFill>
              </a:rPr>
              <a:t>If the investment are sold at cum dividend price, auditor should see that proper apportionment has been made between capital receipt and revenue receipt . </a:t>
            </a:r>
          </a:p>
          <a:p>
            <a:pPr marL="594360" indent="-457200">
              <a:buClr>
                <a:srgbClr val="FF0000"/>
              </a:buClr>
              <a:buSzPct val="86000"/>
              <a:buFont typeface="+mj-lt"/>
              <a:buAutoNum type="alphaLcPeriod"/>
            </a:pPr>
            <a:r>
              <a:rPr lang="en-US" sz="2000" dirty="0" smtClean="0">
                <a:solidFill>
                  <a:schemeClr val="bg1"/>
                </a:solidFill>
              </a:rPr>
              <a:t>If the investment is made against specified funds , profit or loss on such investment must be transferred to such funds account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858000"/>
          </a:xfrm>
        </p:spPr>
        <p:txBody>
          <a:bodyPr>
            <a:normAutofit/>
          </a:bodyPr>
          <a:lstStyle/>
          <a:p>
            <a:pPr>
              <a:buClr>
                <a:srgbClr val="FF0000"/>
              </a:buClr>
              <a:buSzPct val="86000"/>
              <a:buFont typeface="Wingdings" pitchFamily="2" charset="2"/>
              <a:buChar char="q"/>
            </a:pPr>
            <a:r>
              <a:rPr lang="en-US" sz="2000" b="1" u="sng" dirty="0" smtClean="0">
                <a:solidFill>
                  <a:srgbClr val="0A1806"/>
                </a:solidFill>
              </a:rPr>
              <a:t>INCOME FORM INTEREST AND DIVIDEND  </a:t>
            </a:r>
            <a:r>
              <a:rPr lang="en-US" sz="2000" b="1" dirty="0" smtClean="0">
                <a:solidFill>
                  <a:srgbClr val="0A1806"/>
                </a:solidFill>
              </a:rPr>
              <a:t>:- </a:t>
            </a:r>
            <a:r>
              <a:rPr lang="en-US" sz="2000" dirty="0" smtClean="0">
                <a:solidFill>
                  <a:schemeClr val="bg1"/>
                </a:solidFill>
              </a:rPr>
              <a:t>While vouching dividends , counterfoil and covering letter received alongwith the cheques  should be checked . If the dividend is collected through bank , amount should be verified with the bank statement. </a:t>
            </a:r>
          </a:p>
          <a:p>
            <a:pPr>
              <a:buClr>
                <a:srgbClr val="FF0000"/>
              </a:buClr>
              <a:buSzPct val="86000"/>
              <a:buNone/>
            </a:pPr>
            <a:r>
              <a:rPr lang="en-US" sz="2000" dirty="0" smtClean="0">
                <a:solidFill>
                  <a:schemeClr val="bg1"/>
                </a:solidFill>
              </a:rPr>
              <a:t>Interest received on the securities can be vouched from  covering letters and schedule of securities . It should be ensured that all interest received and accrued have been accounted for in the books and properly shown in the balance sheet.</a:t>
            </a:r>
          </a:p>
          <a:p>
            <a:pPr>
              <a:buClr>
                <a:srgbClr val="FF0000"/>
              </a:buClr>
              <a:buSzPct val="86000"/>
              <a:buFont typeface="Wingdings" pitchFamily="2" charset="2"/>
              <a:buChar char="q"/>
            </a:pPr>
            <a:r>
              <a:rPr lang="en-US" sz="2000" b="1" u="sng" dirty="0" smtClean="0">
                <a:solidFill>
                  <a:srgbClr val="0A1806"/>
                </a:solidFill>
              </a:rPr>
              <a:t>COMMISSION RECEIVED </a:t>
            </a:r>
            <a:r>
              <a:rPr lang="en-US" sz="2000" b="1" dirty="0" smtClean="0">
                <a:solidFill>
                  <a:srgbClr val="0A1806"/>
                </a:solidFill>
              </a:rPr>
              <a:t>:- </a:t>
            </a:r>
            <a:r>
              <a:rPr lang="en-US" sz="2000" dirty="0" smtClean="0">
                <a:solidFill>
                  <a:schemeClr val="bg1"/>
                </a:solidFill>
              </a:rPr>
              <a:t>While vouching commission received ; </a:t>
            </a:r>
          </a:p>
          <a:p>
            <a:pPr marL="594360" indent="-457200">
              <a:buClr>
                <a:srgbClr val="FF0000"/>
              </a:buClr>
              <a:buSzPct val="86000"/>
              <a:buFont typeface="+mj-lt"/>
              <a:buAutoNum type="alphaLcPeriod"/>
            </a:pPr>
            <a:r>
              <a:rPr lang="en-US" sz="2000" dirty="0" smtClean="0">
                <a:solidFill>
                  <a:schemeClr val="bg1"/>
                </a:solidFill>
              </a:rPr>
              <a:t>Study the agreement for receiving commission .</a:t>
            </a:r>
          </a:p>
          <a:p>
            <a:pPr marL="594360" indent="-457200">
              <a:buClr>
                <a:srgbClr val="FF0000"/>
              </a:buClr>
              <a:buSzPct val="86000"/>
              <a:buFont typeface="+mj-lt"/>
              <a:buAutoNum type="alphaLcPeriod"/>
            </a:pPr>
            <a:r>
              <a:rPr lang="en-US" sz="2000" dirty="0" smtClean="0">
                <a:solidFill>
                  <a:schemeClr val="bg1"/>
                </a:solidFill>
              </a:rPr>
              <a:t>Verify the commission received with counterfoils  of receipts . </a:t>
            </a:r>
          </a:p>
          <a:p>
            <a:pPr marL="594360" indent="-457200">
              <a:buClr>
                <a:srgbClr val="FF0000"/>
              </a:buClr>
              <a:buSzPct val="86000"/>
              <a:buFont typeface="+mj-lt"/>
              <a:buAutoNum type="alphaLcPeriod"/>
            </a:pPr>
            <a:r>
              <a:rPr lang="en-US" sz="2000" dirty="0" smtClean="0">
                <a:solidFill>
                  <a:schemeClr val="bg1"/>
                </a:solidFill>
              </a:rPr>
              <a:t>Check the calculation of commission according to the terms of agreement . </a:t>
            </a:r>
          </a:p>
          <a:p>
            <a:pPr marL="594360" indent="-457200">
              <a:buClr>
                <a:srgbClr val="FF0000"/>
              </a:buClr>
              <a:buSzPct val="86000"/>
              <a:buFont typeface="+mj-lt"/>
              <a:buAutoNum type="alphaLcPeriod"/>
            </a:pPr>
            <a:r>
              <a:rPr lang="en-US" sz="2000" dirty="0" smtClean="0">
                <a:solidFill>
                  <a:schemeClr val="bg1"/>
                </a:solidFill>
              </a:rPr>
              <a:t>List of names of parties should be verified form whom the commission is receivable .</a:t>
            </a:r>
          </a:p>
          <a:p>
            <a:pPr marL="594360" indent="-457200">
              <a:buClr>
                <a:srgbClr val="FF0000"/>
              </a:buClr>
              <a:buSzPct val="86000"/>
              <a:buFont typeface="Wingdings" pitchFamily="2" charset="2"/>
              <a:buChar char="q"/>
            </a:pPr>
            <a:r>
              <a:rPr lang="en-US" sz="2000" b="1" u="sng" dirty="0" smtClean="0">
                <a:solidFill>
                  <a:srgbClr val="0A1806"/>
                </a:solidFill>
              </a:rPr>
              <a:t>ROYALTY RECEIVED </a:t>
            </a:r>
            <a:r>
              <a:rPr lang="en-US" sz="2000" b="1" dirty="0" smtClean="0">
                <a:solidFill>
                  <a:srgbClr val="0A1806"/>
                </a:solidFill>
              </a:rPr>
              <a:t>:-</a:t>
            </a:r>
          </a:p>
          <a:p>
            <a:pPr marL="594360" indent="-457200">
              <a:buClr>
                <a:srgbClr val="FF0000"/>
              </a:buClr>
              <a:buSzPct val="86000"/>
              <a:buFont typeface="+mj-lt"/>
              <a:buAutoNum type="alphaLcPeriod"/>
            </a:pPr>
            <a:r>
              <a:rPr lang="en-US" sz="2000" dirty="0" smtClean="0">
                <a:solidFill>
                  <a:schemeClr val="bg1"/>
                </a:solidFill>
              </a:rPr>
              <a:t>Terms and conditions for payment of royalty .</a:t>
            </a:r>
          </a:p>
          <a:p>
            <a:pPr marL="594360" indent="-457200">
              <a:buClr>
                <a:srgbClr val="FF0000"/>
              </a:buClr>
              <a:buSzPct val="86000"/>
              <a:buFont typeface="+mj-lt"/>
              <a:buAutoNum type="alphaLcPeriod"/>
            </a:pPr>
            <a:r>
              <a:rPr lang="en-US" sz="2000" dirty="0" smtClean="0">
                <a:solidFill>
                  <a:schemeClr val="bg1"/>
                </a:solidFill>
              </a:rPr>
              <a:t>Correspondence with the lessee. </a:t>
            </a:r>
          </a:p>
          <a:p>
            <a:pPr marL="594360" indent="-457200">
              <a:buClr>
                <a:srgbClr val="FF0000"/>
              </a:buClr>
              <a:buSzPct val="86000"/>
              <a:buFont typeface="+mj-lt"/>
              <a:buAutoNum type="alphaLcPeriod"/>
            </a:pPr>
            <a:r>
              <a:rPr lang="en-US" sz="2000" dirty="0" smtClean="0">
                <a:solidFill>
                  <a:schemeClr val="bg1"/>
                </a:solidFill>
              </a:rPr>
              <a:t>Calculation of royalty .</a:t>
            </a:r>
          </a:p>
          <a:p>
            <a:pPr marL="594360" indent="-457200">
              <a:buClr>
                <a:srgbClr val="FF0000"/>
              </a:buClr>
              <a:buSzPct val="86000"/>
              <a:buFont typeface="+mj-lt"/>
              <a:buAutoNum type="alphaLcPeriod"/>
            </a:pPr>
            <a:r>
              <a:rPr lang="en-US" sz="2000" dirty="0" smtClean="0">
                <a:solidFill>
                  <a:schemeClr val="bg1"/>
                </a:solidFill>
              </a:rPr>
              <a:t>Counterfoils of receipts issued.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858000"/>
          </a:xfrm>
        </p:spPr>
        <p:txBody>
          <a:bodyPr>
            <a:normAutofit/>
          </a:bodyPr>
          <a:lstStyle/>
          <a:p>
            <a:pPr>
              <a:buClr>
                <a:srgbClr val="FF0000"/>
              </a:buClr>
              <a:buSzPct val="86000"/>
              <a:buFont typeface="Wingdings" pitchFamily="2" charset="2"/>
              <a:buChar char="q"/>
            </a:pPr>
            <a:r>
              <a:rPr lang="en-US" sz="2000" b="1" u="sng" dirty="0" smtClean="0">
                <a:solidFill>
                  <a:srgbClr val="0A1806"/>
                </a:solidFill>
              </a:rPr>
              <a:t>RETURN OF LOAN BY OTHERS</a:t>
            </a:r>
            <a:r>
              <a:rPr lang="en-US" sz="2000" b="1" dirty="0" smtClean="0">
                <a:solidFill>
                  <a:srgbClr val="0A1806"/>
                </a:solidFill>
              </a:rPr>
              <a:t> </a:t>
            </a:r>
            <a:r>
              <a:rPr lang="en-US" sz="2000" b="1" dirty="0" smtClean="0">
                <a:solidFill>
                  <a:schemeClr val="bg1"/>
                </a:solidFill>
              </a:rPr>
              <a:t>:-</a:t>
            </a:r>
            <a:r>
              <a:rPr lang="en-US" sz="2000" dirty="0" smtClean="0">
                <a:solidFill>
                  <a:schemeClr val="bg1"/>
                </a:solidFill>
              </a:rPr>
              <a:t>The loan may be granted by the client and when the party returns the loan, the following points  should be verified. </a:t>
            </a:r>
          </a:p>
          <a:p>
            <a:pPr marL="594360" indent="-457200">
              <a:buClr>
                <a:srgbClr val="FF0000"/>
              </a:buClr>
              <a:buSzPct val="86000"/>
              <a:buFont typeface="+mj-lt"/>
              <a:buAutoNum type="alphaLcPeriod"/>
            </a:pPr>
            <a:r>
              <a:rPr lang="en-US" sz="2000" dirty="0" smtClean="0">
                <a:solidFill>
                  <a:schemeClr val="bg1"/>
                </a:solidFill>
              </a:rPr>
              <a:t>Check the counterfoil with the entry made in the books. </a:t>
            </a:r>
          </a:p>
          <a:p>
            <a:pPr marL="594360" indent="-457200">
              <a:buClr>
                <a:srgbClr val="FF0000"/>
              </a:buClr>
              <a:buSzPct val="86000"/>
              <a:buFont typeface="+mj-lt"/>
              <a:buAutoNum type="alphaLcPeriod"/>
            </a:pPr>
            <a:r>
              <a:rPr lang="en-US" sz="2000" dirty="0" smtClean="0">
                <a:solidFill>
                  <a:schemeClr val="bg1"/>
                </a:solidFill>
              </a:rPr>
              <a:t>If the amount is deposited in the bank, verify the fact from bank statement.</a:t>
            </a:r>
          </a:p>
          <a:p>
            <a:pPr marL="594360" indent="-457200">
              <a:buClr>
                <a:srgbClr val="FF0000"/>
              </a:buClr>
              <a:buSzPct val="86000"/>
              <a:buFont typeface="+mj-lt"/>
              <a:buAutoNum type="alphaLcPeriod"/>
            </a:pPr>
            <a:r>
              <a:rPr lang="en-US" sz="2000" dirty="0" smtClean="0">
                <a:solidFill>
                  <a:schemeClr val="bg1"/>
                </a:solidFill>
              </a:rPr>
              <a:t>If the payment is made alongwith interest , check that the amount received is correct and is credited in the interest account. </a:t>
            </a:r>
          </a:p>
          <a:p>
            <a:pPr marL="594360" indent="-457200">
              <a:buClr>
                <a:srgbClr val="FF0000"/>
              </a:buClr>
              <a:buSzPct val="86000"/>
              <a:buFont typeface="Wingdings" pitchFamily="2" charset="2"/>
              <a:buChar char="q"/>
            </a:pPr>
            <a:r>
              <a:rPr lang="en-US" sz="2000" b="1" u="sng" smtClean="0">
                <a:solidFill>
                  <a:srgbClr val="0A1806"/>
                </a:solidFill>
              </a:rPr>
              <a:t>INSURANCE </a:t>
            </a:r>
            <a:r>
              <a:rPr lang="en-US" sz="2000" b="1" u="sng" dirty="0" smtClean="0">
                <a:solidFill>
                  <a:srgbClr val="0A1806"/>
                </a:solidFill>
              </a:rPr>
              <a:t>CLAIM </a:t>
            </a:r>
            <a:r>
              <a:rPr lang="en-US" sz="2000" b="1" dirty="0" smtClean="0">
                <a:solidFill>
                  <a:schemeClr val="bg1"/>
                </a:solidFill>
              </a:rPr>
              <a:t>:- </a:t>
            </a:r>
            <a:r>
              <a:rPr lang="en-US" sz="2000" dirty="0" smtClean="0">
                <a:solidFill>
                  <a:schemeClr val="bg1"/>
                </a:solidFill>
              </a:rPr>
              <a:t>Insurance claim received can be vouched with copy of insurance claim lodged, correspondence with the insurance company counterfoil of the receipt issued . It should be verified that insurance claim recovered has been recorded in the proper account. </a:t>
            </a:r>
          </a:p>
          <a:p>
            <a:pPr marL="594360" indent="-457200">
              <a:buClr>
                <a:srgbClr val="FF0000"/>
              </a:buClr>
              <a:buSzPct val="86000"/>
              <a:buFont typeface="Wingdings" pitchFamily="2" charset="2"/>
              <a:buChar char="q"/>
            </a:pPr>
            <a:r>
              <a:rPr lang="en-US" sz="2000" b="1" u="sng" dirty="0" smtClean="0">
                <a:solidFill>
                  <a:srgbClr val="0A1806"/>
                </a:solidFill>
              </a:rPr>
              <a:t>PROCEEDS FROM THE SALE OF FIXED ASSETS </a:t>
            </a:r>
            <a:r>
              <a:rPr lang="en-US" sz="2000" dirty="0" smtClean="0">
                <a:solidFill>
                  <a:srgbClr val="0A1806"/>
                </a:solidFill>
              </a:rPr>
              <a:t> </a:t>
            </a:r>
            <a:r>
              <a:rPr lang="en-US" sz="2000" dirty="0" smtClean="0">
                <a:solidFill>
                  <a:schemeClr val="bg1"/>
                </a:solidFill>
              </a:rPr>
              <a:t>:- Sale of fixed assets may be vouched with minute book of board of directors, correspondence, agents sale account and sale contract. It should be seen that proper account has been credited. Any profit arising on the sale of asset shall be credited to revenue account which is not available for distribution of dividends. </a:t>
            </a:r>
            <a:endParaRPr lang="en-US" sz="2000" b="1" u="sng" dirty="0" smtClean="0">
              <a:solidFill>
                <a:schemeClr val="bg1"/>
              </a:solidFill>
            </a:endParaRPr>
          </a:p>
          <a:p>
            <a:pPr marL="594360" indent="-457200">
              <a:buClr>
                <a:srgbClr val="FF0000"/>
              </a:buClr>
              <a:buSzPct val="86000"/>
              <a:buFont typeface="Wingdings" pitchFamily="2" charset="2"/>
              <a:buChar char="q"/>
            </a:pPr>
            <a:endParaRPr lang="en-US" sz="20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553</TotalTime>
  <Words>1777</Words>
  <Application>Microsoft Office PowerPoint</Application>
  <PresentationFormat>On-screen Show (4:3)</PresentationFormat>
  <Paragraphs>158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Subject: Audit Topic: Vouching of Cash Transactions   Course: B.com Part-I (H)   Dr. Ishtiaque Ahmed    Dept. of Commerce     Purnea College, Purnia    Email:driahmedar@gmail.com </vt:lpstr>
      <vt:lpstr>VOUCHING OF CASH TRANSACTIONS</vt:lpstr>
      <vt:lpstr>INTRODUCTION</vt:lpstr>
      <vt:lpstr>PowerPoint Presentation</vt:lpstr>
      <vt:lpstr>VOUCHING OF CASH RECEIPTS</vt:lpstr>
      <vt:lpstr>  HOW TO VOUCH VARIOUS CASH RECEIPTS (receipt side)</vt:lpstr>
      <vt:lpstr>PowerPoint Presentation</vt:lpstr>
      <vt:lpstr>PowerPoint Presentation</vt:lpstr>
      <vt:lpstr>PowerPoint Presentation</vt:lpstr>
      <vt:lpstr>VOUCHING OF CASH PAYMENTS  (credit side)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VOUCHING OF CASH TRANSACTIONS</dc:title>
  <dc:creator>abc</dc:creator>
  <cp:lastModifiedBy>User</cp:lastModifiedBy>
  <cp:revision>59</cp:revision>
  <dcterms:created xsi:type="dcterms:W3CDTF">2001-12-31T18:33:35Z</dcterms:created>
  <dcterms:modified xsi:type="dcterms:W3CDTF">2020-04-20T15:54:42Z</dcterms:modified>
</cp:coreProperties>
</file>